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56" r:id="rId4"/>
    <p:sldId id="257" r:id="rId5"/>
    <p:sldId id="258" r:id="rId6"/>
    <p:sldId id="259" r:id="rId7"/>
    <p:sldId id="312" r:id="rId8"/>
    <p:sldId id="313" r:id="rId9"/>
    <p:sldId id="300" r:id="rId10"/>
    <p:sldId id="285" r:id="rId11"/>
    <p:sldId id="301" r:id="rId12"/>
    <p:sldId id="286" r:id="rId13"/>
    <p:sldId id="314" r:id="rId14"/>
    <p:sldId id="311" r:id="rId15"/>
    <p:sldId id="315" r:id="rId16"/>
    <p:sldId id="310" r:id="rId17"/>
    <p:sldId id="316" r:id="rId18"/>
    <p:sldId id="309" r:id="rId19"/>
    <p:sldId id="317" r:id="rId20"/>
    <p:sldId id="287" r:id="rId21"/>
    <p:sldId id="318" r:id="rId22"/>
    <p:sldId id="288" r:id="rId23"/>
    <p:sldId id="319" r:id="rId24"/>
    <p:sldId id="297" r:id="rId25"/>
    <p:sldId id="299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 autoAdjust="0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stics.laerd.com/statistical-guides/understanding-histograms.ph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mpark746/h1b-visas?select=h1b18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mpark746/h1b-visas?select=h1b18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4079" y="1839492"/>
            <a:ext cx="8526993" cy="1602160"/>
          </a:xfrm>
        </p:spPr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H1B Visa Status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DATS 6401 Visualization of Complex data</a:t>
            </a:r>
            <a:b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: Reza Jafari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28" y="4081403"/>
            <a:ext cx="8389575" cy="264050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Tripathi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D93A0-AFF2-E94F-BD74-22A27122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88" y="332254"/>
            <a:ext cx="10483326" cy="975070"/>
          </a:xfrm>
        </p:spPr>
        <p:txBody>
          <a:bodyPr/>
          <a:lstStyle/>
          <a:p>
            <a:r>
              <a:rPr lang="en-US" dirty="0"/>
              <a:t>Histogram: 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09C36BE-ED7C-3EBC-DA5E-B2138BF0BE90}"/>
              </a:ext>
            </a:extLst>
          </p:cNvPr>
          <p:cNvSpPr txBox="1">
            <a:spLocks/>
          </p:cNvSpPr>
          <p:nvPr/>
        </p:nvSpPr>
        <p:spPr>
          <a:xfrm>
            <a:off x="510388" y="2453930"/>
            <a:ext cx="10483326" cy="9750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Scatter Plot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B2A4B-ECBD-1FF7-CF1D-E7C41521D150}"/>
              </a:ext>
            </a:extLst>
          </p:cNvPr>
          <p:cNvSpPr txBox="1"/>
          <p:nvPr/>
        </p:nvSpPr>
        <p:spPr>
          <a:xfrm>
            <a:off x="567159" y="1493134"/>
            <a:ext cx="5712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histogram is a plot that lets you discover, and show, 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underlying </a:t>
            </a:r>
            <a:r>
              <a:rPr lang="en-US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requency</a:t>
            </a: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distribution (shape) of a set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 continuous data.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35449-1893-057D-A989-7859705EAC22}"/>
              </a:ext>
            </a:extLst>
          </p:cNvPr>
          <p:cNvSpPr txBox="1"/>
          <p:nvPr/>
        </p:nvSpPr>
        <p:spPr>
          <a:xfrm>
            <a:off x="510387" y="3327690"/>
            <a:ext cx="10276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scatter chart, also called a scatter plot, is a chart that shows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relationship between two variables. They are an incredibly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powerful chart type, allowing viewers to immediately understand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relationship or trend, which would be impossible to see in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any other form.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DE444-6E04-21B8-6545-B4C86ABF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761" y="3056171"/>
            <a:ext cx="4750161" cy="2351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36E6-7DCC-AA29-0680-3A3CC813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62" y="10225"/>
            <a:ext cx="4750161" cy="30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49A1D-D11E-BCB3-4A9B-1E1C71DC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&amp; Scatter Plot</a:t>
            </a:r>
            <a:endParaRPr lang="en-US" b="0" dirty="0"/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36C64065-B6C8-9DD0-8C3A-B4E5F27CDEE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38200" y="2044110"/>
            <a:ext cx="5634038" cy="3119099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CE791B-70E7-6F49-03DB-221F4B9C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3139"/>
            <a:ext cx="5487670" cy="29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0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D93A0-AFF2-E94F-BD74-22A27122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88" y="228082"/>
            <a:ext cx="10483326" cy="975070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Pie Chart</a:t>
            </a:r>
            <a:r>
              <a:rPr lang="en-US" dirty="0"/>
              <a:t>: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09C36BE-ED7C-3EBC-DA5E-B2138BF0BE90}"/>
              </a:ext>
            </a:extLst>
          </p:cNvPr>
          <p:cNvSpPr txBox="1">
            <a:spLocks/>
          </p:cNvSpPr>
          <p:nvPr/>
        </p:nvSpPr>
        <p:spPr>
          <a:xfrm>
            <a:off x="510388" y="2453930"/>
            <a:ext cx="10483326" cy="9750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Line chart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04841-04F1-E6A0-00BD-25EB7D81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9" y="0"/>
            <a:ext cx="3667125" cy="268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7ABD9-F76E-65F7-168D-202643E25674}"/>
              </a:ext>
            </a:extLst>
          </p:cNvPr>
          <p:cNvSpPr txBox="1"/>
          <p:nvPr/>
        </p:nvSpPr>
        <p:spPr>
          <a:xfrm>
            <a:off x="481029" y="1105539"/>
            <a:ext cx="7328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 pie chart is a graphical representation technique that displays data in a   circular-shaped graph. It is a composite static chart that works best with   few variables. Pie charts are often used to represent sample data—with   data points belonging to a combination of different categories.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FBD1C-955F-9A69-8AA8-C1A347D94D10}"/>
              </a:ext>
            </a:extLst>
          </p:cNvPr>
          <p:cNvSpPr txBox="1"/>
          <p:nvPr/>
        </p:nvSpPr>
        <p:spPr>
          <a:xfrm>
            <a:off x="510387" y="3429000"/>
            <a:ext cx="7503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line chart, also referred to as a line graph or a line plot, connects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series of data points using a line. This chart type presents sequential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to help you identify trends. Most of the time, the x-axis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(horizontal axis) represents a sequential progression of values.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90799C-2967-C5F0-D875-E24CA50B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899" y="2711803"/>
            <a:ext cx="4089400" cy="28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979D3-FACF-F697-0D4C-AF02095D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&amp; Line plot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7A8477F-4773-EF48-1909-7930CBB9EEB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81100" y="1458428"/>
            <a:ext cx="5391150" cy="3352181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D1E582-6BAD-4133-F05A-49DC7390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9" y="1800225"/>
            <a:ext cx="491077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D93A0-AFF2-E94F-BD74-22A27122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88" y="228082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JetBrains Mono"/>
              </a:rPr>
              <a:t>C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ount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JetBrains Mono"/>
              </a:rPr>
              <a:t>P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lot</a:t>
            </a:r>
            <a:r>
              <a:rPr lang="en-US" dirty="0"/>
              <a:t>: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09C36BE-ED7C-3EBC-DA5E-B2138BF0BE90}"/>
              </a:ext>
            </a:extLst>
          </p:cNvPr>
          <p:cNvSpPr txBox="1">
            <a:spLocks/>
          </p:cNvSpPr>
          <p:nvPr/>
        </p:nvSpPr>
        <p:spPr>
          <a:xfrm>
            <a:off x="510388" y="2453930"/>
            <a:ext cx="10483326" cy="9750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Bar Plot 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F440B-E975-46A0-BBE3-9CCD251438D2}"/>
              </a:ext>
            </a:extLst>
          </p:cNvPr>
          <p:cNvSpPr txBox="1"/>
          <p:nvPr/>
        </p:nvSpPr>
        <p:spPr>
          <a:xfrm>
            <a:off x="510388" y="1347400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count plot is used to represent the occurrence(counts) 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observation present in the categorical variable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9659A-FFA9-987D-A9E8-6D541F5EAF86}"/>
              </a:ext>
            </a:extLst>
          </p:cNvPr>
          <p:cNvSpPr txBox="1"/>
          <p:nvPr/>
        </p:nvSpPr>
        <p:spPr>
          <a:xfrm>
            <a:off x="585788" y="3714750"/>
            <a:ext cx="64899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bar plot or bar chart is a graph that represents the category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data with rectangular bars with lengths and heights that is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 to the values which they represent. The bar plots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plotted horizontally or vertically. A bar chart describes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comparisons between the discrete categories.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8F3D9-16BD-A6DC-2A6C-70BF589B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0"/>
            <a:ext cx="5280243" cy="302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A5C29-459B-6881-9818-B9929448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2871788"/>
            <a:ext cx="4748212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A67A0-8DF3-84C4-3AFC-CEC78608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 &amp; Bar plot</a:t>
            </a:r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426177D-F9B0-8C3C-3810-C7D96C7249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38200" y="2032196"/>
            <a:ext cx="5748338" cy="3061895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76406422-A857-434F-D520-6E7C4574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8" y="2471738"/>
            <a:ext cx="5025706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D93A0-AFF2-E94F-BD74-22A27122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88" y="228082"/>
            <a:ext cx="10483326" cy="975070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Pair Plot</a:t>
            </a:r>
            <a:r>
              <a:rPr lang="en-US" dirty="0"/>
              <a:t>: 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09C36BE-ED7C-3EBC-DA5E-B2138BF0BE90}"/>
              </a:ext>
            </a:extLst>
          </p:cNvPr>
          <p:cNvSpPr txBox="1">
            <a:spLocks/>
          </p:cNvSpPr>
          <p:nvPr/>
        </p:nvSpPr>
        <p:spPr>
          <a:xfrm>
            <a:off x="510388" y="2453930"/>
            <a:ext cx="10483326" cy="9750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Box Plot 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B276D-8860-8627-75FC-F0C847A1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0"/>
            <a:ext cx="3948112" cy="3071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361206-1572-12B4-0A9E-B30366AA25A3}"/>
              </a:ext>
            </a:extLst>
          </p:cNvPr>
          <p:cNvSpPr txBox="1"/>
          <p:nvPr/>
        </p:nvSpPr>
        <p:spPr>
          <a:xfrm>
            <a:off x="642938" y="1385888"/>
            <a:ext cx="707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plot visualizes given data to find the relationship between them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the variables can be continuous or categorical. Plot pairwise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 in a data-set.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F8B5-2D9B-39AC-3A0B-3E2C28417A80}"/>
              </a:ext>
            </a:extLst>
          </p:cNvPr>
          <p:cNvSpPr txBox="1"/>
          <p:nvPr/>
        </p:nvSpPr>
        <p:spPr>
          <a:xfrm>
            <a:off x="642938" y="3429000"/>
            <a:ext cx="6968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box plot is a graph that displays information from a five-number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that includes one of the central tendency measures.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 not clearly depict the distribution as a stem and leaf plot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histogram does. However, its primary function is to determine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a distribution is skewed and whether any potential outliers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—abnormal observations—are present in the data collection.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BD2539-4E44-8C2D-DADE-F5931936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04" y="3071813"/>
            <a:ext cx="4477896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42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803676-65DE-3968-EF26-3A1CA84C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plot:</a:t>
            </a:r>
          </a:p>
        </p:txBody>
      </p:sp>
      <p:pic>
        <p:nvPicPr>
          <p:cNvPr id="4" name="Content Placeholder 3" descr="Chart&#10;&#10;Description automatically generated with low confidence">
            <a:extLst>
              <a:ext uri="{FF2B5EF4-FFF2-40B4-BE49-F238E27FC236}">
                <a16:creationId xmlns:a16="http://schemas.microsoft.com/office/drawing/2014/main" id="{C30F914D-B8A0-F0B0-BF0C-DCB28E493F1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58102" y="1825625"/>
            <a:ext cx="9875795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D4CA7-F520-9740-80B5-07BDD3B0C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35" y="83890"/>
            <a:ext cx="10483326" cy="975070"/>
          </a:xfrm>
        </p:spPr>
        <p:txBody>
          <a:bodyPr/>
          <a:lstStyle/>
          <a:p>
            <a:r>
              <a:rPr lang="en-US" dirty="0"/>
              <a:t>Heatmap: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5F7EA52-6F22-0CC3-BA6E-59BEABE62C2D}"/>
              </a:ext>
            </a:extLst>
          </p:cNvPr>
          <p:cNvSpPr txBox="1">
            <a:spLocks/>
          </p:cNvSpPr>
          <p:nvPr/>
        </p:nvSpPr>
        <p:spPr>
          <a:xfrm>
            <a:off x="318535" y="2453930"/>
            <a:ext cx="10483326" cy="9750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JetBrains Mono"/>
              </a:rPr>
              <a:t>Regression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 Plot 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8E20B-6DFB-BB16-07A5-68CA3948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437" y="0"/>
            <a:ext cx="3378200" cy="295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4B9D0-5878-4E38-ADB7-7F2F7EA216A9}"/>
              </a:ext>
            </a:extLst>
          </p:cNvPr>
          <p:cNvSpPr txBox="1"/>
          <p:nvPr/>
        </p:nvSpPr>
        <p:spPr>
          <a:xfrm>
            <a:off x="318535" y="1058960"/>
            <a:ext cx="8657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heatmap (aka heat map) depicts values for a main variable of interest across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axis variables as a grid of colored squares. The axis variables are divided into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ranges like a bar chart or histogram, and each cell’s color indicates the value of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main variable in the corresponding cell range.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CBE9F-AB4D-C529-6FA8-88AAB745536E}"/>
              </a:ext>
            </a:extLst>
          </p:cNvPr>
          <p:cNvSpPr txBox="1"/>
          <p:nvPr/>
        </p:nvSpPr>
        <p:spPr>
          <a:xfrm>
            <a:off x="485775" y="3529013"/>
            <a:ext cx="7443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Regression plots as the name suggests creates a regression line</a:t>
            </a:r>
          </a:p>
          <a:p>
            <a:r>
              <a:rPr lang="en-US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between 2 parameters and helps to visualize their linear relationships.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610B9-4C18-75A8-21C3-9BA437EB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437" y="3109470"/>
            <a:ext cx="3484563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4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24C6F-7F56-9337-545A-7B039077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HeatMap</a:t>
            </a:r>
            <a:r>
              <a:rPr lang="en-US" dirty="0"/>
              <a:t> Plot:</a:t>
            </a:r>
          </a:p>
        </p:txBody>
      </p:sp>
      <p:pic>
        <p:nvPicPr>
          <p:cNvPr id="4" name="Content Placeholder 3" descr="A picture containing square&#10;&#10;Description automatically generated">
            <a:extLst>
              <a:ext uri="{FF2B5EF4-FFF2-40B4-BE49-F238E27FC236}">
                <a16:creationId xmlns:a16="http://schemas.microsoft.com/office/drawing/2014/main" id="{AD13BDC6-1AF5-866E-0411-CFF6A020E2C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629150" y="2432844"/>
            <a:ext cx="2933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68878-C73D-1A43-B103-6DDF1682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1" y="89977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 Discussion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68E9A2-997A-42D5-A87B-F921C446DFA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29392" y="952500"/>
            <a:ext cx="6105407" cy="459251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Dataset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 of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Summary and conclusion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8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826EC7-B62B-784E-979A-82EB7B6D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7" y="103221"/>
            <a:ext cx="10483326" cy="975070"/>
          </a:xfrm>
        </p:spPr>
        <p:txBody>
          <a:bodyPr/>
          <a:lstStyle/>
          <a:p>
            <a:r>
              <a:rPr lang="en-US" dirty="0"/>
              <a:t>PCA: Principal Component 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490FB-0F58-474B-E5AC-846099F6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3" y="1198563"/>
            <a:ext cx="2976562" cy="2987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D4DE5-F7F9-C5C3-7B82-3D735D3384BE}"/>
              </a:ext>
            </a:extLst>
          </p:cNvPr>
          <p:cNvSpPr txBox="1"/>
          <p:nvPr/>
        </p:nvSpPr>
        <p:spPr>
          <a:xfrm>
            <a:off x="578644" y="2915333"/>
            <a:ext cx="73366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cap="all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 YOU DO A PRINCIPAL COMPONENT ANALYSIS?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Standardize the range of continuous initial variables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 the covariance matrix to identify correlations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 the eigenvectors and eigenvalues of the covariance matrix to identify the principal components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feature vector to decide which principal components to keep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Recast the data along the principal component's axes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B14DB-C8BA-39CE-3BB5-EC2E905A84AA}"/>
              </a:ext>
            </a:extLst>
          </p:cNvPr>
          <p:cNvSpPr txBox="1"/>
          <p:nvPr/>
        </p:nvSpPr>
        <p:spPr>
          <a:xfrm>
            <a:off x="578644" y="1298575"/>
            <a:ext cx="7866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 component analysis, or PCA, is a statistical procedure that allows 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to summarize the information content in large data tables by means of 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smaller set of “summary indices” that can be more easily visualized and </a:t>
            </a:r>
          </a:p>
          <a:p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analyzed.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6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965682-6CA6-6BBC-0811-D678EB94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Analysis: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6736CF-1F38-1672-32F7-5265B38C65E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722824" y="1825625"/>
            <a:ext cx="874635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C6E1B-73E4-8841-8B4D-9C2DE139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97" y="228082"/>
            <a:ext cx="10483326" cy="975070"/>
          </a:xfrm>
        </p:spPr>
        <p:txBody>
          <a:bodyPr/>
          <a:lstStyle/>
          <a:p>
            <a:r>
              <a:rPr lang="en-US" dirty="0"/>
              <a:t>`</a:t>
            </a:r>
            <a:br>
              <a:rPr lang="en-US" dirty="0"/>
            </a:br>
            <a:r>
              <a:rPr lang="en-US" dirty="0"/>
              <a:t>Summary and conclusion 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5A590-76F1-FB2F-7537-6FFEEF086DDD}"/>
              </a:ext>
            </a:extLst>
          </p:cNvPr>
          <p:cNvSpPr txBox="1"/>
          <p:nvPr/>
        </p:nvSpPr>
        <p:spPr>
          <a:xfrm>
            <a:off x="1985963" y="2157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E1C38-F16B-3693-69E5-C6319FC8FCEC}"/>
              </a:ext>
            </a:extLst>
          </p:cNvPr>
          <p:cNvSpPr txBox="1"/>
          <p:nvPr/>
        </p:nvSpPr>
        <p:spPr>
          <a:xfrm>
            <a:off x="514350" y="1443841"/>
            <a:ext cx="1099518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learning basic functionality of the graphs, we are able to  plot the graph and able to give insights about the </a:t>
            </a:r>
          </a:p>
          <a:p>
            <a:r>
              <a:rPr lang="en-US" dirty="0"/>
              <a:t>Dataset used (H1b18.csv). </a:t>
            </a:r>
            <a:r>
              <a:rPr lang="en-US" b="0" i="0" u="none" strike="noStrike" dirty="0">
                <a:effectLst/>
                <a:latin typeface="Inter"/>
              </a:rPr>
              <a:t>By comparing the wages for non data science jobs and data science jobs, It appears that</a:t>
            </a:r>
          </a:p>
          <a:p>
            <a:r>
              <a:rPr lang="en-US" b="0" i="0" u="none" strike="noStrike" dirty="0">
                <a:effectLst/>
                <a:latin typeface="Inter"/>
              </a:rPr>
              <a:t> there is not a massive difference in the median and mean wage of data science jobs. Both the median appear to </a:t>
            </a:r>
          </a:p>
          <a:p>
            <a:r>
              <a:rPr lang="en-US" b="0" i="0" u="none" strike="noStrike" dirty="0">
                <a:effectLst/>
                <a:latin typeface="Inter"/>
              </a:rPr>
              <a:t>be between 60,000 and 80,000. However, the non data science jobs tend to have a larger interquartile range which </a:t>
            </a:r>
          </a:p>
          <a:p>
            <a:r>
              <a:rPr lang="en-US" b="0" i="0" u="none" strike="noStrike" dirty="0">
                <a:effectLst/>
                <a:latin typeface="Inter"/>
              </a:rPr>
              <a:t>could be explained by the diverse jobs that other H-1B applicants had.</a:t>
            </a:r>
          </a:p>
          <a:p>
            <a:endParaRPr lang="en-US" dirty="0">
              <a:latin typeface="Inter"/>
            </a:endParaRPr>
          </a:p>
          <a:p>
            <a:r>
              <a:rPr lang="en-US" b="0" i="0" u="none" strike="noStrike" dirty="0">
                <a:effectLst/>
                <a:latin typeface="Inter"/>
              </a:rPr>
              <a:t>As an aspiring data scientist, I thought that it would be interesting to explore the H-1B application process</a:t>
            </a:r>
          </a:p>
          <a:p>
            <a:r>
              <a:rPr lang="en-US" b="0" i="0" u="none" strike="noStrike" dirty="0">
                <a:effectLst/>
                <a:latin typeface="Inter"/>
              </a:rPr>
              <a:t>for data scientist. There were 63,503 applications for data scientists.</a:t>
            </a:r>
          </a:p>
          <a:p>
            <a:endParaRPr lang="en-US" dirty="0">
              <a:latin typeface="Inter"/>
            </a:endParaRPr>
          </a:p>
          <a:p>
            <a:r>
              <a:rPr lang="en-US" b="0" i="0" u="none" strike="noStrike" dirty="0">
                <a:effectLst/>
                <a:latin typeface="Inter"/>
              </a:rPr>
              <a:t>We can observe that the top three companies are all from the technology sector. In fact, most of the </a:t>
            </a:r>
          </a:p>
          <a:p>
            <a:r>
              <a:rPr lang="en-US" b="0" i="0" u="none" strike="noStrike" dirty="0">
                <a:effectLst/>
                <a:latin typeface="Inter"/>
              </a:rPr>
              <a:t>companies that apply for H-1B visas are from the technology sector. In future we, will try to apply </a:t>
            </a:r>
          </a:p>
          <a:p>
            <a:r>
              <a:rPr lang="en-US" b="0" i="0" u="none" strike="noStrike" dirty="0">
                <a:effectLst/>
                <a:latin typeface="Inter"/>
              </a:rPr>
              <a:t>statistical models to predict the acceptanc</a:t>
            </a:r>
            <a:r>
              <a:rPr lang="en-US" dirty="0">
                <a:latin typeface="Inter"/>
              </a:rPr>
              <a:t>e rate of H1b visa.</a:t>
            </a:r>
            <a:endParaRPr lang="en-US" b="0" i="0" u="none" strike="noStrike" dirty="0"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F9C35-1265-D768-4A32-1A3203751849}"/>
              </a:ext>
            </a:extLst>
          </p:cNvPr>
          <p:cNvSpPr txBox="1"/>
          <p:nvPr/>
        </p:nvSpPr>
        <p:spPr>
          <a:xfrm>
            <a:off x="-128954" y="302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0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2B26C9-704D-0A4B-AA3D-B6CC7A94D6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400" dirty="0">
                <a:hlinkClick r:id="rId2"/>
              </a:rPr>
              <a:t>https://statistics.laerd.com/statistical-guides/understanding-histograms.php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www.tibco.com</a:t>
            </a:r>
            <a:r>
              <a:rPr lang="en-US" sz="1400" dirty="0"/>
              <a:t>/reference-center/what-is-a-pie-chart</a:t>
            </a:r>
          </a:p>
          <a:p>
            <a:pPr marL="342900" indent="-342900"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builtin.com</a:t>
            </a:r>
            <a:r>
              <a:rPr lang="en-US" sz="1400" dirty="0"/>
              <a:t>/data-science/step-step-explanation-principal-component-analysis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65C65-922E-7944-9E03-E12E6D72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306691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BB87E-7C57-495A-AE47-F8E5BBC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0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97E8AA-088C-FD48-B359-D64151DB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Introduction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912A7F2-B352-FC4E-BCFB-754C20E5370C}"/>
              </a:ext>
            </a:extLst>
          </p:cNvPr>
          <p:cNvSpPr txBox="1">
            <a:spLocks noGrp="1"/>
          </p:cNvSpPr>
          <p:nvPr>
            <p:ph idx="13"/>
          </p:nvPr>
        </p:nvSpPr>
        <p:spPr>
          <a:xfrm>
            <a:off x="963826" y="1690687"/>
            <a:ext cx="10637108" cy="2909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Immigration and Nationality Act's section 101(a)(15)(H) authorizes U.S. firms to temporarily hire foreign workers in specialist occupations. This visa is known as the H-1B. A bachelor's degree or the equivalent in work experience is required for a specialty career in addition to the application of specialized knowledge. 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 of Dataset: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https://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www.kaggle.com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/datasets/jmpark746/h1b-visas?select=h1b18.csv</a:t>
            </a:r>
            <a:endParaRPr lang="en-US" sz="18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1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B62F5-93D5-214F-A37E-EB962BC3C1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43201" y="1245843"/>
            <a:ext cx="10515600" cy="4387441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from the employer's Labor Condition Application and case certification findings handled by the Office of Foreign Labor Certification are included in the H-1B Dataset chosen for this research (OFLC). In order to hire non-immigrant workers at a specific job occupation in an area of intended employment for a period of not longer than three years, a prospective H-1B employer must submit a Labor Condition Application (LCA) to the U.S. Department of Labor Employment and Training Administration (DOLETA).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columns of this dataset are Used:</a:t>
            </a: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'CASE_STATUS'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'month_CASE_SUBMITTED'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'month_Decision'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'EMPLOYMENT_END_DATE'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'month_EMPLOYMENT_End' 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'CASE_SUBMITTED'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'DECISION_DATE'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'VISA_CLASS’</a:t>
            </a:r>
            <a:r>
              <a:rPr lang="en-US" sz="1800" dirty="0">
                <a:solidFill>
                  <a:srgbClr val="CC78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'EMPLOYMENT_START_DATE’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'EMPLOYMENT_END_DATE'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'EMPLOYER_NAME’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'EMPLOYER_STATE'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'JOB_TITLE'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'FULL_TIME_POSITION'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'PREVAILING_WAGE’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'PW_UNIT_OF_PAY'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'WAGE_RATE_OF_PAY_FROM’, 'SOC_CODE’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'EMPLOYMENT_END_DATE'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'SOC_NAME'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'CASE_NUMBER'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'EMPLOYER_POSTAL_CODE'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'EMPLOYER_CITY'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'WAGE_RATE_OF_PAY_TO'</a:t>
            </a:r>
            <a:r>
              <a:rPr lang="en-US" sz="1800" dirty="0">
                <a:solidFill>
                  <a:srgbClr val="CC78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6A87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'WAGE_UNIT_OF_PAY’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6A87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 of Dataset: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https://www.kaggle.com/datasets/jmpark746/h1b-visas?select=h1b18.csv</a:t>
            </a:r>
            <a:endParaRPr lang="en-US" sz="18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A9B7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A9B7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8BB1CD-88F4-7243-B25F-29FAC290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70773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Description of Dataset</a:t>
            </a:r>
          </a:p>
        </p:txBody>
      </p:sp>
    </p:spTree>
    <p:extLst>
      <p:ext uri="{BB962C8B-B14F-4D97-AF65-F5344CB8AC3E}">
        <p14:creationId xmlns:p14="http://schemas.microsoft.com/office/powerpoint/2010/main" val="302566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E2A83-E3D3-70B4-CD72-CF965515D4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4351" y="1562099"/>
            <a:ext cx="5581649" cy="40100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B0EE3E-C1B5-7292-7D1C-BAA17FA9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Information &amp; Description: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23DBE-2E2F-E13D-CCDE-DFDABB35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099"/>
            <a:ext cx="5829300" cy="40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BAC15-E03E-8C9A-A650-E652F316AE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665251" y="1825625"/>
            <a:ext cx="4861498" cy="34750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199F1B-D038-B228-EED0-C1E540BF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Dataset:</a:t>
            </a:r>
          </a:p>
        </p:txBody>
      </p:sp>
    </p:spTree>
    <p:extLst>
      <p:ext uri="{BB962C8B-B14F-4D97-AF65-F5344CB8AC3E}">
        <p14:creationId xmlns:p14="http://schemas.microsoft.com/office/powerpoint/2010/main" val="221689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2D9B58-285C-48D7-8080-31102AA0662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Loading the Data</a:t>
            </a:r>
          </a:p>
          <a:p>
            <a:endParaRPr lang="en-I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Checking missing values</a:t>
            </a:r>
          </a:p>
          <a:p>
            <a:endParaRPr lang="en-I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Handling Identifiers</a:t>
            </a:r>
          </a:p>
          <a:p>
            <a:endParaRPr lang="en-I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Finding outliers via box plot</a:t>
            </a:r>
          </a:p>
          <a:p>
            <a:endParaRPr lang="en-I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Feature Selection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96652-F221-4DA1-8AE2-51AF5C43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55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CBD4C-8480-414D-838B-A1BC5EE3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8" y="381332"/>
            <a:ext cx="10483326" cy="975070"/>
          </a:xfrm>
        </p:spPr>
        <p:txBody>
          <a:bodyPr/>
          <a:lstStyle/>
          <a:p>
            <a:pPr algn="ctr"/>
            <a:r>
              <a:rPr lang="en-US" dirty="0"/>
              <a:t>Major Packages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F036F5-79AC-8CC5-2FFF-F7F6BCA69D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800" dirty="0"/>
              <a:t>Dash: Dash apps significantly broaden the notion of what is achievable in a standard "dashboard" by providing a point-and-click interface to models written in Python. Data scientists and engineers give business operators access to sophisticated Python analytics through Dash apps.</a:t>
            </a:r>
          </a:p>
          <a:p>
            <a:endParaRPr lang="en-US" sz="1800" dirty="0"/>
          </a:p>
          <a:p>
            <a:r>
              <a:rPr lang="en-US" sz="1800" dirty="0" err="1"/>
              <a:t>Plotly</a:t>
            </a:r>
            <a:r>
              <a:rPr lang="en-US" sz="1800" dirty="0"/>
              <a:t>: </a:t>
            </a:r>
            <a:r>
              <a:rPr lang="en-US" sz="1800" dirty="0" err="1"/>
              <a:t>Plotly</a:t>
            </a:r>
            <a:r>
              <a:rPr lang="en-US" sz="1800" dirty="0"/>
              <a:t> offers scientific graphing libraries for Python, R, MATLAB, Perl, Julia, Arduino, and REST as well as online graphing, analytics, and statistics capabilities for individuals and groups.</a:t>
            </a:r>
          </a:p>
        </p:txBody>
      </p:sp>
    </p:spTree>
    <p:extLst>
      <p:ext uri="{BB962C8B-B14F-4D97-AF65-F5344CB8AC3E}">
        <p14:creationId xmlns:p14="http://schemas.microsoft.com/office/powerpoint/2010/main" val="27428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E0E3E-4B9B-47E5-590D-FE39843D5958}"/>
              </a:ext>
            </a:extLst>
          </p:cNvPr>
          <p:cNvSpPr txBox="1"/>
          <p:nvPr/>
        </p:nvSpPr>
        <p:spPr>
          <a:xfrm>
            <a:off x="3634451" y="362158"/>
            <a:ext cx="4549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Graphs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175B3AE-DA38-BABF-4811-0AD62190442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4745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Scatterplot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Pie Chart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Line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count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heat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Bar plot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Pair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etBrains Mono"/>
              </a:rPr>
              <a:t>Box plot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44664-E046-8C41-8EFC-51391952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557866"/>
            <a:ext cx="7443787" cy="35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8050</TotalTime>
  <Words>1335</Words>
  <Application>Microsoft Macintosh PowerPoint</Application>
  <PresentationFormat>Widescreen</PresentationFormat>
  <Paragraphs>140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</vt:lpstr>
      <vt:lpstr>Calibri</vt:lpstr>
      <vt:lpstr>Inter</vt:lpstr>
      <vt:lpstr>JetBrains Mono</vt:lpstr>
      <vt:lpstr>Times New Roman</vt:lpstr>
      <vt:lpstr>Wingdings</vt:lpstr>
      <vt:lpstr>Office Theme</vt:lpstr>
      <vt:lpstr>2_Office Theme</vt:lpstr>
      <vt:lpstr>1_Office Theme</vt:lpstr>
      <vt:lpstr>H1B Visa Status DATS 6401 Visualization of Complex data professor : Reza Jafari</vt:lpstr>
      <vt:lpstr>Today’s Discussion</vt:lpstr>
      <vt:lpstr>                            Introduction</vt:lpstr>
      <vt:lpstr>                       Description of Dataset</vt:lpstr>
      <vt:lpstr>Dataset Information &amp; Description:</vt:lpstr>
      <vt:lpstr>Final Dataset:</vt:lpstr>
      <vt:lpstr>Pre-processing</vt:lpstr>
      <vt:lpstr>Major Packages</vt:lpstr>
      <vt:lpstr>PowerPoint Presentation</vt:lpstr>
      <vt:lpstr>Histogram: </vt:lpstr>
      <vt:lpstr>Histogram &amp; Scatter Plot</vt:lpstr>
      <vt:lpstr>Pie Chart:</vt:lpstr>
      <vt:lpstr>Pie Chart &amp; Line plot</vt:lpstr>
      <vt:lpstr>Count Plot:</vt:lpstr>
      <vt:lpstr>Count Plot &amp; Bar plot</vt:lpstr>
      <vt:lpstr>Pair Plot: </vt:lpstr>
      <vt:lpstr>Box plot:</vt:lpstr>
      <vt:lpstr>Heatmap:</vt:lpstr>
      <vt:lpstr>HeatMap Plot:</vt:lpstr>
      <vt:lpstr>PCA: Principal Component  Analysis </vt:lpstr>
      <vt:lpstr>PCA Analysis:</vt:lpstr>
      <vt:lpstr>` Summary and conclusion  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Tripathi, Sagar</cp:lastModifiedBy>
  <cp:revision>60</cp:revision>
  <dcterms:created xsi:type="dcterms:W3CDTF">2020-03-10T16:22:03Z</dcterms:created>
  <dcterms:modified xsi:type="dcterms:W3CDTF">2022-12-19T04:44:56Z</dcterms:modified>
</cp:coreProperties>
</file>